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9" r:id="rId13"/>
    <p:sldId id="290" r:id="rId14"/>
    <p:sldId id="286" r:id="rId15"/>
    <p:sldId id="287" r:id="rId16"/>
    <p:sldId id="267" r:id="rId17"/>
    <p:sldId id="268" r:id="rId18"/>
    <p:sldId id="269" r:id="rId19"/>
    <p:sldId id="270" r:id="rId20"/>
    <p:sldId id="271"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8" r:id="rId35"/>
    <p:sldId id="291"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4660"/>
  </p:normalViewPr>
  <p:slideViewPr>
    <p:cSldViewPr>
      <p:cViewPr>
        <p:scale>
          <a:sx n="75" d="100"/>
          <a:sy n="75" d="100"/>
        </p:scale>
        <p:origin x="-1212"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FA551902-522E-49AD-BBFE-F4F688CB8DE9}" type="datetimeFigureOut">
              <a:rPr lang="en-US" smtClean="0"/>
              <a:t>5/11/2022</a:t>
            </a:fld>
            <a:endParaRPr lang="en-US"/>
          </a:p>
        </p:txBody>
      </p:sp>
      <p:sp>
        <p:nvSpPr>
          <p:cNvPr id="8" name="Slide Number Placeholder 7"/>
          <p:cNvSpPr>
            <a:spLocks noGrp="1"/>
          </p:cNvSpPr>
          <p:nvPr>
            <p:ph type="sldNum" sz="quarter" idx="11"/>
          </p:nvPr>
        </p:nvSpPr>
        <p:spPr/>
        <p:txBody>
          <a:bodyPr/>
          <a:lstStyle/>
          <a:p>
            <a:fld id="{B4977AE5-69C2-44A8-BE31-AB277AEE22EE}"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51902-522E-49AD-BBFE-F4F688CB8DE9}"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551902-522E-49AD-BBFE-F4F688CB8DE9}"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FA551902-522E-49AD-BBFE-F4F688CB8DE9}"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551902-522E-49AD-BBFE-F4F688CB8DE9}" type="datetimeFigureOut">
              <a:rPr lang="en-US" smtClean="0"/>
              <a:t>5/11/2022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77AE5-69C2-44A8-BE31-AB277AEE22EE}"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FA551902-522E-49AD-BBFE-F4F688CB8DE9}"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77AE5-69C2-44A8-BE31-AB277AEE22EE}"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A551902-522E-49AD-BBFE-F4F688CB8DE9}" type="datetimeFigureOut">
              <a:rPr lang="en-US" smtClean="0"/>
              <a:t>5/11/2022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977AE5-69C2-44A8-BE31-AB277AEE22EE}"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551902-522E-49AD-BBFE-F4F688CB8DE9}" type="datetimeFigureOut">
              <a:rPr lang="en-US" smtClean="0"/>
              <a:t>5/11/2022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551902-522E-49AD-BBFE-F4F688CB8DE9}" type="datetimeFigureOut">
              <a:rPr lang="en-US" smtClean="0"/>
              <a:t>5/11/2022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51902-522E-49AD-BBFE-F4F688CB8DE9}"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551902-522E-49AD-BBFE-F4F688CB8DE9}" type="datetimeFigureOut">
              <a:rPr lang="en-US" smtClean="0"/>
              <a:t>5/11/2022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77AE5-69C2-44A8-BE31-AB277AEE22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FA551902-522E-49AD-BBFE-F4F688CB8DE9}" type="datetimeFigureOut">
              <a:rPr lang="en-US" smtClean="0"/>
              <a:t>5/11/2022</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4977AE5-69C2-44A8-BE31-AB277AEE22EE}"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143000"/>
            <a:ext cx="9372600" cy="2133600"/>
          </a:xfrm>
        </p:spPr>
        <p:txBody>
          <a:bodyPr>
            <a:normAutofit/>
          </a:bodyPr>
          <a:lstStyle/>
          <a:p>
            <a:pPr algn="ctr"/>
            <a:r>
              <a:rPr lang="en-US" sz="5400" b="1" dirty="0" smtClean="0">
                <a:solidFill>
                  <a:schemeClr val="tx2">
                    <a:lumMod val="50000"/>
                  </a:schemeClr>
                </a:solidFill>
                <a:latin typeface="Times New Roman" pitchFamily="18" charset="0"/>
                <a:cs typeface="Times New Roman" pitchFamily="18" charset="0"/>
              </a:rPr>
              <a:t>COMPLAINT REDRESSAL SYSTEM</a:t>
            </a:r>
            <a:endParaRPr lang="en-US" sz="5400" b="1" dirty="0">
              <a:solidFill>
                <a:schemeClr val="tx2">
                  <a:lumMod val="50000"/>
                </a:schemeClr>
              </a:solidFill>
              <a:latin typeface="Times New Roman" pitchFamily="18" charset="0"/>
              <a:cs typeface="Times New Roman" pitchFamily="18" charset="0"/>
            </a:endParaRPr>
          </a:p>
        </p:txBody>
      </p:sp>
      <p:sp>
        <p:nvSpPr>
          <p:cNvPr id="4" name="Subtitle 2"/>
          <p:cNvSpPr>
            <a:spLocks noGrp="1"/>
          </p:cNvSpPr>
          <p:nvPr>
            <p:ph type="subTitle" idx="1"/>
          </p:nvPr>
        </p:nvSpPr>
        <p:spPr>
          <a:xfrm>
            <a:off x="3200400" y="4495800"/>
            <a:ext cx="8305800" cy="1143000"/>
          </a:xfrm>
        </p:spPr>
        <p:txBody>
          <a:bodyPr/>
          <a:lstStyle/>
          <a:p>
            <a:r>
              <a:rPr lang="en-US" dirty="0" smtClean="0">
                <a:solidFill>
                  <a:schemeClr val="accent3">
                    <a:lumMod val="75000"/>
                  </a:schemeClr>
                </a:solidFill>
                <a:latin typeface="Times New Roman" pitchFamily="18" charset="0"/>
                <a:cs typeface="Times New Roman" pitchFamily="18" charset="0"/>
              </a:rPr>
              <a:t>(Group-2)</a:t>
            </a:r>
            <a:endParaRPr lang="en-US" dirty="0">
              <a:solidFill>
                <a:schemeClr val="accent3">
                  <a:lumMod val="75000"/>
                </a:schemeClr>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13" y="2862263"/>
            <a:ext cx="8308975"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hp\OneDrive\Desktop\image1 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3810000"/>
            <a:ext cx="4191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613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DATABASE DESIGN SCHEMA</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lstStyle/>
          <a:p>
            <a:pPr marL="0" indent="0">
              <a:buNone/>
            </a:pPr>
            <a:endParaRPr lang="en-US" dirty="0"/>
          </a:p>
        </p:txBody>
      </p:sp>
      <p:sp>
        <p:nvSpPr>
          <p:cNvPr id="4" name="Rounded Rectangle 3"/>
          <p:cNvSpPr/>
          <p:nvPr/>
        </p:nvSpPr>
        <p:spPr>
          <a:xfrm>
            <a:off x="3048000" y="1371600"/>
            <a:ext cx="2743200" cy="533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Domain Objects</a:t>
            </a:r>
            <a:endParaRPr lang="en-US" dirty="0"/>
          </a:p>
        </p:txBody>
      </p:sp>
      <p:sp>
        <p:nvSpPr>
          <p:cNvPr id="5" name="Oval 4"/>
          <p:cNvSpPr/>
          <p:nvPr/>
        </p:nvSpPr>
        <p:spPr>
          <a:xfrm>
            <a:off x="762000" y="2551894"/>
            <a:ext cx="1676400" cy="987917"/>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Admin</a:t>
            </a:r>
            <a:endParaRPr lang="en-US" dirty="0"/>
          </a:p>
        </p:txBody>
      </p:sp>
      <p:sp>
        <p:nvSpPr>
          <p:cNvPr id="6" name="Oval 5"/>
          <p:cNvSpPr/>
          <p:nvPr/>
        </p:nvSpPr>
        <p:spPr>
          <a:xfrm>
            <a:off x="2819400" y="2590800"/>
            <a:ext cx="1676400" cy="96430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a:t>
            </a:r>
            <a:endParaRPr lang="en-US" dirty="0"/>
          </a:p>
        </p:txBody>
      </p:sp>
      <p:sp>
        <p:nvSpPr>
          <p:cNvPr id="7" name="Oval 6"/>
          <p:cNvSpPr/>
          <p:nvPr/>
        </p:nvSpPr>
        <p:spPr>
          <a:xfrm>
            <a:off x="4800600" y="2564505"/>
            <a:ext cx="1632397" cy="9906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Manager</a:t>
            </a:r>
            <a:endParaRPr lang="en-US" dirty="0"/>
          </a:p>
        </p:txBody>
      </p:sp>
      <p:sp>
        <p:nvSpPr>
          <p:cNvPr id="8" name="Oval 7"/>
          <p:cNvSpPr/>
          <p:nvPr/>
        </p:nvSpPr>
        <p:spPr>
          <a:xfrm>
            <a:off x="6858000" y="2543845"/>
            <a:ext cx="1676400" cy="99596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Engineer</a:t>
            </a:r>
            <a:endParaRPr lang="en-US" dirty="0"/>
          </a:p>
        </p:txBody>
      </p:sp>
      <p:sp>
        <p:nvSpPr>
          <p:cNvPr id="9" name="Right Arrow 8"/>
          <p:cNvSpPr/>
          <p:nvPr/>
        </p:nvSpPr>
        <p:spPr>
          <a:xfrm>
            <a:off x="546815" y="37338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46815" y="3072952"/>
            <a:ext cx="0" cy="2718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6815" y="3072953"/>
            <a:ext cx="215185"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46815" y="4114800"/>
            <a:ext cx="215185"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560229" y="4509751"/>
            <a:ext cx="215185"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560229" y="4946561"/>
            <a:ext cx="215184"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60229" y="5345806"/>
            <a:ext cx="22859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60228" y="5715000"/>
            <a:ext cx="228599"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endCxn id="33" idx="1"/>
          </p:cNvCxnSpPr>
          <p:nvPr/>
        </p:nvCxnSpPr>
        <p:spPr>
          <a:xfrm>
            <a:off x="2667000" y="3072953"/>
            <a:ext cx="0" cy="1873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6" idx="2"/>
          </p:cNvCxnSpPr>
          <p:nvPr/>
        </p:nvCxnSpPr>
        <p:spPr>
          <a:xfrm>
            <a:off x="2667000" y="3072953"/>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ight Arrow 29"/>
          <p:cNvSpPr/>
          <p:nvPr/>
        </p:nvSpPr>
        <p:spPr>
          <a:xfrm>
            <a:off x="2686050" y="3733800"/>
            <a:ext cx="2095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2686049" y="4114800"/>
            <a:ext cx="209551"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2686050" y="4509751"/>
            <a:ext cx="20955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2667000" y="4870361"/>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endCxn id="57" idx="1"/>
          </p:cNvCxnSpPr>
          <p:nvPr/>
        </p:nvCxnSpPr>
        <p:spPr>
          <a:xfrm>
            <a:off x="4648200" y="3059805"/>
            <a:ext cx="0" cy="1519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7" idx="2"/>
          </p:cNvCxnSpPr>
          <p:nvPr/>
        </p:nvCxnSpPr>
        <p:spPr>
          <a:xfrm flipV="1">
            <a:off x="4648200" y="3059805"/>
            <a:ext cx="152400" cy="13148"/>
          </a:xfrm>
          <a:prstGeom prst="line">
            <a:avLst/>
          </a:prstGeom>
        </p:spPr>
        <p:style>
          <a:lnRef idx="1">
            <a:schemeClr val="accent1"/>
          </a:lnRef>
          <a:fillRef idx="0">
            <a:schemeClr val="accent1"/>
          </a:fillRef>
          <a:effectRef idx="0">
            <a:schemeClr val="accent1"/>
          </a:effectRef>
          <a:fontRef idx="minor">
            <a:schemeClr val="tx1"/>
          </a:fontRef>
        </p:style>
      </p:cxnSp>
      <p:sp>
        <p:nvSpPr>
          <p:cNvPr id="55" name="Right Arrow 54"/>
          <p:cNvSpPr/>
          <p:nvPr/>
        </p:nvSpPr>
        <p:spPr>
          <a:xfrm>
            <a:off x="4648199" y="3733800"/>
            <a:ext cx="228601"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4648200" y="41148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a:off x="4648200" y="4509751"/>
            <a:ext cx="228600" cy="1384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6629400" y="3066379"/>
            <a:ext cx="0" cy="1523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 idx="2"/>
          </p:cNvCxnSpPr>
          <p:nvPr/>
        </p:nvCxnSpPr>
        <p:spPr>
          <a:xfrm flipH="1">
            <a:off x="6629400" y="3041828"/>
            <a:ext cx="228600" cy="4024"/>
          </a:xfrm>
          <a:prstGeom prst="line">
            <a:avLst/>
          </a:prstGeom>
        </p:spPr>
        <p:style>
          <a:lnRef idx="1">
            <a:schemeClr val="accent1"/>
          </a:lnRef>
          <a:fillRef idx="0">
            <a:schemeClr val="accent1"/>
          </a:fillRef>
          <a:effectRef idx="0">
            <a:schemeClr val="accent1"/>
          </a:effectRef>
          <a:fontRef idx="minor">
            <a:schemeClr val="tx1"/>
          </a:fontRef>
        </p:style>
      </p:cxnSp>
      <p:sp>
        <p:nvSpPr>
          <p:cNvPr id="64" name="Right Arrow 63"/>
          <p:cNvSpPr/>
          <p:nvPr/>
        </p:nvSpPr>
        <p:spPr>
          <a:xfrm>
            <a:off x="6629400" y="3733800"/>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a:off x="6629400" y="4124258"/>
            <a:ext cx="228600" cy="142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ight Arrow 65"/>
          <p:cNvSpPr/>
          <p:nvPr/>
        </p:nvSpPr>
        <p:spPr>
          <a:xfrm>
            <a:off x="6629400" y="4509751"/>
            <a:ext cx="228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957330" y="3640425"/>
            <a:ext cx="782587" cy="369332"/>
          </a:xfrm>
          <a:prstGeom prst="rect">
            <a:avLst/>
          </a:prstGeom>
          <a:noFill/>
        </p:spPr>
        <p:txBody>
          <a:bodyPr wrap="none" rtlCol="0">
            <a:spAutoFit/>
          </a:bodyPr>
          <a:lstStyle/>
          <a:p>
            <a:r>
              <a:rPr lang="en-US" dirty="0" smtClean="0"/>
              <a:t>Login</a:t>
            </a:r>
          </a:p>
        </p:txBody>
      </p:sp>
      <p:sp>
        <p:nvSpPr>
          <p:cNvPr id="69" name="TextBox 68"/>
          <p:cNvSpPr txBox="1"/>
          <p:nvPr/>
        </p:nvSpPr>
        <p:spPr>
          <a:xfrm>
            <a:off x="896192" y="4003183"/>
            <a:ext cx="1687450" cy="369332"/>
          </a:xfrm>
          <a:prstGeom prst="rect">
            <a:avLst/>
          </a:prstGeom>
          <a:noFill/>
        </p:spPr>
        <p:txBody>
          <a:bodyPr wrap="none" rtlCol="0">
            <a:spAutoFit/>
          </a:bodyPr>
          <a:lstStyle/>
          <a:p>
            <a:r>
              <a:rPr lang="en-US" dirty="0" smtClean="0"/>
              <a:t>View Manager</a:t>
            </a:r>
            <a:endParaRPr lang="en-US" dirty="0"/>
          </a:p>
        </p:txBody>
      </p:sp>
      <p:sp>
        <p:nvSpPr>
          <p:cNvPr id="70" name="TextBox 69"/>
          <p:cNvSpPr txBox="1"/>
          <p:nvPr/>
        </p:nvSpPr>
        <p:spPr>
          <a:xfrm>
            <a:off x="927568" y="4405382"/>
            <a:ext cx="1692258" cy="369332"/>
          </a:xfrm>
          <a:prstGeom prst="rect">
            <a:avLst/>
          </a:prstGeom>
          <a:noFill/>
        </p:spPr>
        <p:txBody>
          <a:bodyPr wrap="none" rtlCol="0">
            <a:spAutoFit/>
          </a:bodyPr>
          <a:lstStyle/>
          <a:p>
            <a:r>
              <a:rPr lang="en-US" dirty="0" smtClean="0"/>
              <a:t>View Engineer</a:t>
            </a:r>
            <a:endParaRPr lang="en-US" dirty="0"/>
          </a:p>
        </p:txBody>
      </p:sp>
      <p:sp>
        <p:nvSpPr>
          <p:cNvPr id="71" name="TextBox 70"/>
          <p:cNvSpPr txBox="1"/>
          <p:nvPr/>
        </p:nvSpPr>
        <p:spPr>
          <a:xfrm>
            <a:off x="916723" y="4838095"/>
            <a:ext cx="1782026" cy="369332"/>
          </a:xfrm>
          <a:prstGeom prst="rect">
            <a:avLst/>
          </a:prstGeom>
          <a:noFill/>
        </p:spPr>
        <p:txBody>
          <a:bodyPr wrap="none" rtlCol="0">
            <a:spAutoFit/>
          </a:bodyPr>
          <a:lstStyle/>
          <a:p>
            <a:r>
              <a:rPr lang="en-US" dirty="0" smtClean="0"/>
              <a:t>View Customer</a:t>
            </a:r>
            <a:endParaRPr lang="en-US" dirty="0"/>
          </a:p>
        </p:txBody>
      </p:sp>
      <p:sp>
        <p:nvSpPr>
          <p:cNvPr id="72" name="TextBox 71"/>
          <p:cNvSpPr txBox="1"/>
          <p:nvPr/>
        </p:nvSpPr>
        <p:spPr>
          <a:xfrm>
            <a:off x="940268" y="5207427"/>
            <a:ext cx="1964769" cy="369332"/>
          </a:xfrm>
          <a:prstGeom prst="rect">
            <a:avLst/>
          </a:prstGeom>
          <a:noFill/>
        </p:spPr>
        <p:txBody>
          <a:bodyPr wrap="none" rtlCol="0">
            <a:spAutoFit/>
          </a:bodyPr>
          <a:lstStyle/>
          <a:p>
            <a:r>
              <a:rPr lang="en-US" dirty="0" smtClean="0"/>
              <a:t>View Complaints</a:t>
            </a:r>
            <a:endParaRPr lang="en-US" dirty="0"/>
          </a:p>
        </p:txBody>
      </p:sp>
      <p:sp>
        <p:nvSpPr>
          <p:cNvPr id="73" name="TextBox 72"/>
          <p:cNvSpPr txBox="1"/>
          <p:nvPr/>
        </p:nvSpPr>
        <p:spPr>
          <a:xfrm>
            <a:off x="927568" y="5576759"/>
            <a:ext cx="1738746" cy="369332"/>
          </a:xfrm>
          <a:prstGeom prst="rect">
            <a:avLst/>
          </a:prstGeom>
          <a:noFill/>
        </p:spPr>
        <p:txBody>
          <a:bodyPr wrap="none" rtlCol="0">
            <a:spAutoFit/>
          </a:bodyPr>
          <a:lstStyle/>
          <a:p>
            <a:r>
              <a:rPr lang="en-US" dirty="0" smtClean="0"/>
              <a:t>View Feedback</a:t>
            </a:r>
            <a:endParaRPr lang="en-US" dirty="0"/>
          </a:p>
        </p:txBody>
      </p:sp>
      <p:sp>
        <p:nvSpPr>
          <p:cNvPr id="74" name="TextBox 73"/>
          <p:cNvSpPr txBox="1"/>
          <p:nvPr/>
        </p:nvSpPr>
        <p:spPr>
          <a:xfrm>
            <a:off x="3048000" y="3640425"/>
            <a:ext cx="1019831" cy="369332"/>
          </a:xfrm>
          <a:prstGeom prst="rect">
            <a:avLst/>
          </a:prstGeom>
          <a:noFill/>
        </p:spPr>
        <p:txBody>
          <a:bodyPr wrap="none" rtlCol="0">
            <a:spAutoFit/>
          </a:bodyPr>
          <a:lstStyle/>
          <a:p>
            <a:r>
              <a:rPr lang="en-US" dirty="0" smtClean="0"/>
              <a:t>Register</a:t>
            </a:r>
            <a:endParaRPr lang="en-US" dirty="0"/>
          </a:p>
        </p:txBody>
      </p:sp>
      <p:sp>
        <p:nvSpPr>
          <p:cNvPr id="75" name="TextBox 74"/>
          <p:cNvSpPr txBox="1"/>
          <p:nvPr/>
        </p:nvSpPr>
        <p:spPr>
          <a:xfrm>
            <a:off x="3048000" y="4036050"/>
            <a:ext cx="782587" cy="369332"/>
          </a:xfrm>
          <a:prstGeom prst="rect">
            <a:avLst/>
          </a:prstGeom>
          <a:noFill/>
        </p:spPr>
        <p:txBody>
          <a:bodyPr wrap="none" rtlCol="0">
            <a:spAutoFit/>
          </a:bodyPr>
          <a:lstStyle/>
          <a:p>
            <a:r>
              <a:rPr lang="en-US" dirty="0" smtClean="0"/>
              <a:t>Login</a:t>
            </a:r>
            <a:endParaRPr lang="en-US" dirty="0"/>
          </a:p>
        </p:txBody>
      </p:sp>
      <p:sp>
        <p:nvSpPr>
          <p:cNvPr id="76" name="TextBox 75"/>
          <p:cNvSpPr txBox="1"/>
          <p:nvPr/>
        </p:nvSpPr>
        <p:spPr>
          <a:xfrm>
            <a:off x="3009900" y="4405382"/>
            <a:ext cx="1277914" cy="369332"/>
          </a:xfrm>
          <a:prstGeom prst="rect">
            <a:avLst/>
          </a:prstGeom>
          <a:noFill/>
        </p:spPr>
        <p:txBody>
          <a:bodyPr wrap="none" rtlCol="0">
            <a:spAutoFit/>
          </a:bodyPr>
          <a:lstStyle/>
          <a:p>
            <a:r>
              <a:rPr lang="en-US" dirty="0" smtClean="0"/>
              <a:t>Complaint</a:t>
            </a:r>
            <a:endParaRPr lang="en-US" dirty="0"/>
          </a:p>
        </p:txBody>
      </p:sp>
      <p:sp>
        <p:nvSpPr>
          <p:cNvPr id="77" name="TextBox 76"/>
          <p:cNvSpPr txBox="1"/>
          <p:nvPr/>
        </p:nvSpPr>
        <p:spPr>
          <a:xfrm>
            <a:off x="2983078" y="4787295"/>
            <a:ext cx="1149674" cy="369332"/>
          </a:xfrm>
          <a:prstGeom prst="rect">
            <a:avLst/>
          </a:prstGeom>
          <a:noFill/>
        </p:spPr>
        <p:txBody>
          <a:bodyPr wrap="none" rtlCol="0">
            <a:spAutoFit/>
          </a:bodyPr>
          <a:lstStyle/>
          <a:p>
            <a:r>
              <a:rPr lang="en-US" dirty="0" smtClean="0"/>
              <a:t>Feedback</a:t>
            </a:r>
            <a:endParaRPr lang="en-US" dirty="0"/>
          </a:p>
        </p:txBody>
      </p:sp>
      <p:sp>
        <p:nvSpPr>
          <p:cNvPr id="78" name="TextBox 77"/>
          <p:cNvSpPr txBox="1"/>
          <p:nvPr/>
        </p:nvSpPr>
        <p:spPr>
          <a:xfrm>
            <a:off x="4939479" y="3625334"/>
            <a:ext cx="1019831" cy="369332"/>
          </a:xfrm>
          <a:prstGeom prst="rect">
            <a:avLst/>
          </a:prstGeom>
          <a:noFill/>
        </p:spPr>
        <p:txBody>
          <a:bodyPr wrap="none" rtlCol="0">
            <a:spAutoFit/>
          </a:bodyPr>
          <a:lstStyle/>
          <a:p>
            <a:r>
              <a:rPr lang="en-US" dirty="0" smtClean="0"/>
              <a:t>Register</a:t>
            </a:r>
            <a:endParaRPr lang="en-US" dirty="0"/>
          </a:p>
        </p:txBody>
      </p:sp>
      <p:sp>
        <p:nvSpPr>
          <p:cNvPr id="79" name="TextBox 78"/>
          <p:cNvSpPr txBox="1"/>
          <p:nvPr/>
        </p:nvSpPr>
        <p:spPr>
          <a:xfrm>
            <a:off x="4939479" y="4011063"/>
            <a:ext cx="782587" cy="369332"/>
          </a:xfrm>
          <a:prstGeom prst="rect">
            <a:avLst/>
          </a:prstGeom>
          <a:noFill/>
        </p:spPr>
        <p:txBody>
          <a:bodyPr wrap="none" rtlCol="0">
            <a:spAutoFit/>
          </a:bodyPr>
          <a:lstStyle/>
          <a:p>
            <a:r>
              <a:rPr lang="en-US" dirty="0" smtClean="0"/>
              <a:t>Login</a:t>
            </a:r>
            <a:endParaRPr lang="en-US" dirty="0"/>
          </a:p>
        </p:txBody>
      </p:sp>
      <p:sp>
        <p:nvSpPr>
          <p:cNvPr id="80" name="TextBox 79"/>
          <p:cNvSpPr txBox="1"/>
          <p:nvPr/>
        </p:nvSpPr>
        <p:spPr>
          <a:xfrm>
            <a:off x="4939479" y="4394309"/>
            <a:ext cx="1149674" cy="369332"/>
          </a:xfrm>
          <a:prstGeom prst="rect">
            <a:avLst/>
          </a:prstGeom>
          <a:noFill/>
        </p:spPr>
        <p:txBody>
          <a:bodyPr wrap="none" rtlCol="0">
            <a:spAutoFit/>
          </a:bodyPr>
          <a:lstStyle/>
          <a:p>
            <a:r>
              <a:rPr lang="en-US" dirty="0" smtClean="0"/>
              <a:t>Feedback</a:t>
            </a:r>
            <a:endParaRPr lang="en-US" dirty="0"/>
          </a:p>
        </p:txBody>
      </p:sp>
      <p:sp>
        <p:nvSpPr>
          <p:cNvPr id="83" name="TextBox 82"/>
          <p:cNvSpPr txBox="1"/>
          <p:nvPr/>
        </p:nvSpPr>
        <p:spPr>
          <a:xfrm>
            <a:off x="6934200" y="3625334"/>
            <a:ext cx="1019831" cy="369332"/>
          </a:xfrm>
          <a:prstGeom prst="rect">
            <a:avLst/>
          </a:prstGeom>
          <a:noFill/>
        </p:spPr>
        <p:txBody>
          <a:bodyPr wrap="none" rtlCol="0">
            <a:spAutoFit/>
          </a:bodyPr>
          <a:lstStyle/>
          <a:p>
            <a:r>
              <a:rPr lang="en-US" dirty="0" smtClean="0"/>
              <a:t>Register</a:t>
            </a:r>
            <a:endParaRPr lang="en-US" dirty="0"/>
          </a:p>
        </p:txBody>
      </p:sp>
      <p:sp>
        <p:nvSpPr>
          <p:cNvPr id="84" name="TextBox 83"/>
          <p:cNvSpPr txBox="1"/>
          <p:nvPr/>
        </p:nvSpPr>
        <p:spPr>
          <a:xfrm>
            <a:off x="6934200" y="4011063"/>
            <a:ext cx="782587" cy="369332"/>
          </a:xfrm>
          <a:prstGeom prst="rect">
            <a:avLst/>
          </a:prstGeom>
          <a:noFill/>
        </p:spPr>
        <p:txBody>
          <a:bodyPr wrap="none" rtlCol="0">
            <a:spAutoFit/>
          </a:bodyPr>
          <a:lstStyle/>
          <a:p>
            <a:r>
              <a:rPr lang="en-US" dirty="0" smtClean="0"/>
              <a:t>Login</a:t>
            </a:r>
            <a:endParaRPr lang="en-US" dirty="0"/>
          </a:p>
        </p:txBody>
      </p:sp>
      <p:sp>
        <p:nvSpPr>
          <p:cNvPr id="85" name="TextBox 84"/>
          <p:cNvSpPr txBox="1"/>
          <p:nvPr/>
        </p:nvSpPr>
        <p:spPr>
          <a:xfrm>
            <a:off x="6934200" y="4372515"/>
            <a:ext cx="1149674" cy="369332"/>
          </a:xfrm>
          <a:prstGeom prst="rect">
            <a:avLst/>
          </a:prstGeom>
          <a:noFill/>
        </p:spPr>
        <p:txBody>
          <a:bodyPr wrap="none" rtlCol="0">
            <a:spAutoFit/>
          </a:bodyPr>
          <a:lstStyle/>
          <a:p>
            <a:r>
              <a:rPr lang="en-US" dirty="0" smtClean="0"/>
              <a:t>Feedback</a:t>
            </a:r>
            <a:endParaRPr lang="en-US" dirty="0"/>
          </a:p>
        </p:txBody>
      </p:sp>
      <p:cxnSp>
        <p:nvCxnSpPr>
          <p:cNvPr id="87" name="Straight Arrow Connector 86"/>
          <p:cNvCxnSpPr/>
          <p:nvPr/>
        </p:nvCxnSpPr>
        <p:spPr>
          <a:xfrm flipH="1">
            <a:off x="1922652" y="1905000"/>
            <a:ext cx="2210100" cy="638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6" idx="0"/>
          </p:cNvCxnSpPr>
          <p:nvPr/>
        </p:nvCxnSpPr>
        <p:spPr>
          <a:xfrm flipH="1">
            <a:off x="3657600" y="1905000"/>
            <a:ext cx="630214"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 idx="2"/>
          </p:cNvCxnSpPr>
          <p:nvPr/>
        </p:nvCxnSpPr>
        <p:spPr>
          <a:xfrm>
            <a:off x="4419600" y="1905000"/>
            <a:ext cx="1029794" cy="638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4876800" y="1905000"/>
            <a:ext cx="2567315" cy="638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6209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DATA DIRECTORY</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lstStyle/>
          <a:p>
            <a:endParaRPr lang="en-US" dirty="0"/>
          </a:p>
        </p:txBody>
      </p:sp>
      <p:pic>
        <p:nvPicPr>
          <p:cNvPr id="24578" name="Picture 2"/>
          <p:cNvPicPr>
            <a:picLocks noChangeAspect="1" noChangeArrowheads="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60400" y="1676400"/>
            <a:ext cx="402907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37602" y="1281310"/>
            <a:ext cx="864339"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Admin</a:t>
            </a:r>
            <a:endParaRPr lang="en-US" b="1" dirty="0">
              <a:solidFill>
                <a:schemeClr val="tx2">
                  <a:lumMod val="50000"/>
                </a:schemeClr>
              </a:solidFill>
              <a:latin typeface="Times New Roman" pitchFamily="18" charset="0"/>
              <a:cs typeface="Times New Roman" pitchFamily="18" charset="0"/>
            </a:endParaRPr>
          </a:p>
        </p:txBody>
      </p:sp>
      <p:pic>
        <p:nvPicPr>
          <p:cNvPr id="24579" name="Picture 3"/>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6900" y="3581400"/>
            <a:ext cx="7650163"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96900" y="3199368"/>
            <a:ext cx="1326004"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Complaints</a:t>
            </a:r>
            <a:endParaRPr lang="en-US" b="1"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662713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67400"/>
          </a:xfrm>
        </p:spPr>
        <p:txBody>
          <a:bodyPr/>
          <a:lstStyle/>
          <a:p>
            <a:endParaRPr lang="en-US" dirty="0"/>
          </a:p>
        </p:txBody>
      </p:sp>
      <p:pic>
        <p:nvPicPr>
          <p:cNvPr id="25602" name="Picture 2"/>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199" y="1056164"/>
            <a:ext cx="8039101"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686832"/>
            <a:ext cx="1159292"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Customer</a:t>
            </a:r>
            <a:endParaRPr lang="en-US" b="1" dirty="0">
              <a:solidFill>
                <a:schemeClr val="tx2">
                  <a:lumMod val="50000"/>
                </a:schemeClr>
              </a:solidFill>
              <a:latin typeface="Times New Roman" pitchFamily="18" charset="0"/>
              <a:cs typeface="Times New Roman" pitchFamily="18" charset="0"/>
            </a:endParaRPr>
          </a:p>
        </p:txBody>
      </p:sp>
      <p:pic>
        <p:nvPicPr>
          <p:cNvPr id="25603" name="Picture 3"/>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4199" y="4572000"/>
            <a:ext cx="4991100"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4202668"/>
            <a:ext cx="1082348"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Engineer</a:t>
            </a:r>
            <a:endParaRPr lang="en-US" b="1"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41383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lstStyle/>
          <a:p>
            <a:endParaRPr lang="en-US" dirty="0"/>
          </a:p>
        </p:txBody>
      </p:sp>
      <p:pic>
        <p:nvPicPr>
          <p:cNvPr id="26626" name="Picture 2"/>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 y="1219200"/>
            <a:ext cx="5943600"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4200" y="781566"/>
            <a:ext cx="1223412"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Feedbacks</a:t>
            </a:r>
            <a:endParaRPr lang="en-US" b="1" dirty="0">
              <a:solidFill>
                <a:schemeClr val="tx2">
                  <a:lumMod val="50000"/>
                </a:schemeClr>
              </a:solidFill>
              <a:latin typeface="Times New Roman" pitchFamily="18" charset="0"/>
              <a:cs typeface="Times New Roman" pitchFamily="18" charset="0"/>
            </a:endParaRPr>
          </a:p>
        </p:txBody>
      </p:sp>
      <p:pic>
        <p:nvPicPr>
          <p:cNvPr id="26627" name="Picture 3"/>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600" y="3962400"/>
            <a:ext cx="5495925"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4200" y="3580368"/>
            <a:ext cx="1082348" cy="369332"/>
          </a:xfrm>
          <a:prstGeom prst="rect">
            <a:avLst/>
          </a:prstGeom>
          <a:noFill/>
        </p:spPr>
        <p:txBody>
          <a:bodyPr wrap="none" rtlCol="0">
            <a:spAutoFit/>
          </a:bodyPr>
          <a:lstStyle/>
          <a:p>
            <a:r>
              <a:rPr lang="en-US" b="1" dirty="0" smtClean="0">
                <a:solidFill>
                  <a:schemeClr val="tx2">
                    <a:lumMod val="50000"/>
                  </a:schemeClr>
                </a:solidFill>
                <a:latin typeface="Times New Roman" pitchFamily="18" charset="0"/>
                <a:cs typeface="Times New Roman" pitchFamily="18" charset="0"/>
              </a:rPr>
              <a:t>Manager</a:t>
            </a:r>
            <a:endParaRPr lang="en-US" b="1" dirty="0">
              <a:solidFill>
                <a:schemeClr val="tx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02895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2000"/>
          </a:xfrm>
        </p:spPr>
        <p:txBody>
          <a:bodyPr/>
          <a:lstStyle/>
          <a:p>
            <a:r>
              <a:rPr lang="en-US" sz="3200" b="1" dirty="0" smtClean="0">
                <a:solidFill>
                  <a:schemeClr val="accent3">
                    <a:lumMod val="50000"/>
                  </a:schemeClr>
                </a:solidFill>
                <a:latin typeface="Times New Roman" pitchFamily="18" charset="0"/>
                <a:cs typeface="Times New Roman" pitchFamily="18" charset="0"/>
              </a:rPr>
              <a:t>TESTING</a:t>
            </a:r>
            <a:endParaRPr lang="en-US" sz="3200" b="1" dirty="0">
              <a:solidFill>
                <a:schemeClr val="accent3">
                  <a:lumMod val="50000"/>
                </a:schemeClr>
              </a:solidFill>
              <a:latin typeface="Times New Roman" pitchFamily="18" charset="0"/>
              <a:cs typeface="Times New Roman" pitchFamily="18" charset="0"/>
            </a:endParaRPr>
          </a:p>
        </p:txBody>
      </p:sp>
      <p:pic>
        <p:nvPicPr>
          <p:cNvPr id="20482" name="Picture 2" descr="C:\Users\hp\Downloads\Saved Pictures\functional test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29600" cy="493169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429000" y="1066800"/>
            <a:ext cx="2590800" cy="3048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Functional Testing</a:t>
            </a:r>
            <a:endParaRPr lang="en-US" dirty="0"/>
          </a:p>
        </p:txBody>
      </p:sp>
    </p:spTree>
    <p:extLst>
      <p:ext uri="{BB962C8B-B14F-4D97-AF65-F5344CB8AC3E}">
        <p14:creationId xmlns:p14="http://schemas.microsoft.com/office/powerpoint/2010/main" val="1606218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hp\Downloads\Saved Pictures\junit test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219200"/>
            <a:ext cx="8050085" cy="51054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00400" y="609599"/>
            <a:ext cx="2895600" cy="38207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Junit</a:t>
            </a:r>
            <a:r>
              <a:rPr lang="en-US" dirty="0" smtClean="0"/>
              <a:t> Testing</a:t>
            </a:r>
            <a:endParaRPr lang="en-US" dirty="0"/>
          </a:p>
        </p:txBody>
      </p:sp>
    </p:spTree>
    <p:extLst>
      <p:ext uri="{BB962C8B-B14F-4D97-AF65-F5344CB8AC3E}">
        <p14:creationId xmlns:p14="http://schemas.microsoft.com/office/powerpoint/2010/main" val="2985773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609600"/>
          </a:xfrm>
        </p:spPr>
        <p:txBody>
          <a:bodyPr/>
          <a:lstStyle/>
          <a:p>
            <a:r>
              <a:rPr lang="en-US" sz="3200" b="1" dirty="0" smtClean="0">
                <a:solidFill>
                  <a:schemeClr val="accent3">
                    <a:lumMod val="50000"/>
                  </a:schemeClr>
                </a:solidFill>
                <a:latin typeface="Times New Roman" pitchFamily="18" charset="0"/>
                <a:cs typeface="Times New Roman" pitchFamily="18" charset="0"/>
              </a:rPr>
              <a:t>HOME PAGE</a:t>
            </a:r>
            <a:endParaRPr lang="en-US" sz="3200" b="1" dirty="0">
              <a:solidFill>
                <a:schemeClr val="accent3">
                  <a:lumMod val="50000"/>
                </a:schemeClr>
              </a:solidFill>
              <a:latin typeface="Times New Roman" pitchFamily="18" charset="0"/>
              <a:cs typeface="Times New Roman" pitchFamily="18" charset="0"/>
            </a:endParaRPr>
          </a:p>
        </p:txBody>
      </p:sp>
      <p:pic>
        <p:nvPicPr>
          <p:cNvPr id="1026" name="Picture 2" descr="C:\Users\hp\Downloads\Saved Pictures\hom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8050085" cy="475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11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r>
              <a:rPr lang="en-US" sz="3200" b="1" dirty="0" smtClean="0">
                <a:solidFill>
                  <a:schemeClr val="accent3">
                    <a:lumMod val="50000"/>
                  </a:schemeClr>
                </a:solidFill>
                <a:latin typeface="Times New Roman" pitchFamily="18" charset="0"/>
                <a:cs typeface="Times New Roman" pitchFamily="18" charset="0"/>
              </a:rPr>
              <a:t>ADMIN PAGE</a:t>
            </a:r>
            <a:endParaRPr lang="en-US" sz="3200" b="1" dirty="0">
              <a:solidFill>
                <a:schemeClr val="accent3">
                  <a:lumMod val="50000"/>
                </a:schemeClr>
              </a:solidFill>
              <a:latin typeface="Times New Roman" pitchFamily="18" charset="0"/>
              <a:cs typeface="Times New Roman" pitchFamily="18" charset="0"/>
            </a:endParaRPr>
          </a:p>
        </p:txBody>
      </p:sp>
      <p:pic>
        <p:nvPicPr>
          <p:cNvPr id="2050" name="Picture 2" descr="C:\Users\hp\Downloads\Saved Pictures\admin log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371600"/>
            <a:ext cx="8050085"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914400"/>
            <a:ext cx="1662635"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Login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669530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p\OneDrive\Desktop\admin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8050085" cy="49831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685800"/>
            <a:ext cx="2233112"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Managers</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397022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p\Downloads\Saved Pictures\admin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838200"/>
            <a:ext cx="8050085" cy="52577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304800"/>
            <a:ext cx="4304192"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Engineers and Customers</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359569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637"/>
            <a:ext cx="8229600" cy="1143000"/>
          </a:xfrm>
        </p:spPr>
        <p:txBody>
          <a:bodyPr>
            <a:normAutofit/>
          </a:bodyPr>
          <a:lstStyle/>
          <a:p>
            <a:pPr algn="l"/>
            <a:r>
              <a:rPr lang="en-US" sz="3200" b="1" dirty="0" smtClean="0">
                <a:solidFill>
                  <a:schemeClr val="accent3">
                    <a:lumMod val="75000"/>
                  </a:schemeClr>
                </a:solidFill>
                <a:latin typeface="Times New Roman" pitchFamily="18" charset="0"/>
                <a:cs typeface="Times New Roman" pitchFamily="18" charset="0"/>
              </a:rPr>
              <a:t>GROUP MEMBERS</a:t>
            </a:r>
            <a:endParaRPr lang="en-US" sz="3200" b="1" dirty="0">
              <a:solidFill>
                <a:schemeClr val="accent3">
                  <a:lumMod val="75000"/>
                </a:schemeClr>
              </a:solidFill>
              <a:latin typeface="Times New Roman" pitchFamily="18" charset="0"/>
              <a:cs typeface="Times New Roman" pitchFamily="18" charset="0"/>
            </a:endParaRPr>
          </a:p>
        </p:txBody>
      </p:sp>
      <p:pic>
        <p:nvPicPr>
          <p:cNvPr id="18" name="Content Placeholder 1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8282646" cy="4953000"/>
          </a:xfrm>
        </p:spPr>
      </p:pic>
    </p:spTree>
    <p:extLst>
      <p:ext uri="{BB962C8B-B14F-4D97-AF65-F5344CB8AC3E}">
        <p14:creationId xmlns:p14="http://schemas.microsoft.com/office/powerpoint/2010/main" val="3604493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p\Downloads\Saved Pictures\admin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275" y="609600"/>
            <a:ext cx="805008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5" y="4495800"/>
            <a:ext cx="8229600"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02275" y="152400"/>
            <a:ext cx="4475712"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Complaints and Feedbacks</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596686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z="3200" b="1" dirty="0" smtClean="0">
                <a:solidFill>
                  <a:schemeClr val="accent3">
                    <a:lumMod val="50000"/>
                  </a:schemeClr>
                </a:solidFill>
                <a:latin typeface="Times New Roman" pitchFamily="18" charset="0"/>
                <a:cs typeface="Times New Roman" pitchFamily="18" charset="0"/>
              </a:rPr>
              <a:t>CUSTOMER PAGE</a:t>
            </a:r>
            <a:endParaRPr lang="en-US" sz="3200" b="1" dirty="0">
              <a:solidFill>
                <a:schemeClr val="accent3">
                  <a:lumMod val="50000"/>
                </a:schemeClr>
              </a:solidFill>
              <a:latin typeface="Times New Roman" pitchFamily="18" charset="0"/>
              <a:cs typeface="Times New Roman" pitchFamily="18" charset="0"/>
            </a:endParaRPr>
          </a:p>
        </p:txBody>
      </p:sp>
      <p:pic>
        <p:nvPicPr>
          <p:cNvPr id="7170" name="Picture 2" descr="C:\Users\hp\Downloads\Saved Pictures\customer 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371600"/>
            <a:ext cx="8050085" cy="4754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914400"/>
            <a:ext cx="251703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Registration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251912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p\Downloads\Saved Pictures\customer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221432"/>
            <a:ext cx="8050085" cy="4904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759767"/>
            <a:ext cx="1662635"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Login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862256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33400"/>
            <a:ext cx="241604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Complaints Page</a:t>
            </a:r>
            <a:endParaRPr lang="en-US" sz="2400" b="1" dirty="0">
              <a:solidFill>
                <a:schemeClr val="bg2">
                  <a:lumMod val="50000"/>
                </a:schemeClr>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 y="1058565"/>
            <a:ext cx="8077201" cy="5100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199" y="1075730"/>
            <a:ext cx="8229600" cy="5405735"/>
          </a:xfrm>
        </p:spPr>
        <p:txBody>
          <a:bodyPr/>
          <a:lstStyle/>
          <a:p>
            <a:endParaRPr lang="en-US" dirty="0"/>
          </a:p>
        </p:txBody>
      </p:sp>
    </p:spTree>
    <p:extLst>
      <p:ext uri="{BB962C8B-B14F-4D97-AF65-F5344CB8AC3E}">
        <p14:creationId xmlns:p14="http://schemas.microsoft.com/office/powerpoint/2010/main" val="16317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595868"/>
            <a:ext cx="3236784"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Registration Successful</a:t>
            </a:r>
            <a:endParaRPr lang="en-US" sz="2400" b="1" dirty="0">
              <a:solidFill>
                <a:schemeClr val="bg2">
                  <a:lumMod val="50000"/>
                </a:schemeClr>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95632"/>
            <a:ext cx="8356600" cy="5000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1095632"/>
            <a:ext cx="8229600" cy="5030531"/>
          </a:xfrm>
        </p:spPr>
        <p:txBody>
          <a:bodyPr/>
          <a:lstStyle/>
          <a:p>
            <a:endParaRPr lang="en-US" dirty="0"/>
          </a:p>
        </p:txBody>
      </p:sp>
    </p:spTree>
    <p:extLst>
      <p:ext uri="{BB962C8B-B14F-4D97-AF65-F5344CB8AC3E}">
        <p14:creationId xmlns:p14="http://schemas.microsoft.com/office/powerpoint/2010/main" val="945090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609600"/>
            <a:ext cx="2439899"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Complaints</a:t>
            </a:r>
            <a:endParaRPr lang="en-US" sz="2400" b="1" dirty="0">
              <a:solidFill>
                <a:schemeClr val="bg2">
                  <a:lumMod val="50000"/>
                </a:schemeClr>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58565"/>
            <a:ext cx="8305800" cy="503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1058566"/>
            <a:ext cx="8229600" cy="5067598"/>
          </a:xfrm>
        </p:spPr>
        <p:txBody>
          <a:bodyPr/>
          <a:lstStyle/>
          <a:p>
            <a:endParaRPr lang="en-US" dirty="0"/>
          </a:p>
        </p:txBody>
      </p:sp>
    </p:spTree>
    <p:extLst>
      <p:ext uri="{BB962C8B-B14F-4D97-AF65-F5344CB8AC3E}">
        <p14:creationId xmlns:p14="http://schemas.microsoft.com/office/powerpoint/2010/main" val="442206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hp\Downloads\Saved Pictures\customer 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980132"/>
            <a:ext cx="8050085" cy="52682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518467"/>
            <a:ext cx="144943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Feedback</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92646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hp\Downloads\Saved Pictures\customer 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990600"/>
            <a:ext cx="8050085" cy="5135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457200"/>
            <a:ext cx="2877711"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Feedback Successful</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1972309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sz="3200" b="1" dirty="0" smtClean="0">
                <a:solidFill>
                  <a:schemeClr val="accent3">
                    <a:lumMod val="50000"/>
                  </a:schemeClr>
                </a:solidFill>
                <a:latin typeface="Times New Roman" pitchFamily="18" charset="0"/>
                <a:cs typeface="Times New Roman" pitchFamily="18" charset="0"/>
              </a:rPr>
              <a:t>MANAGER PAGE</a:t>
            </a:r>
            <a:endParaRPr lang="en-US" sz="3200" b="1" dirty="0">
              <a:solidFill>
                <a:schemeClr val="accent3">
                  <a:lumMod val="50000"/>
                </a:schemeClr>
              </a:solidFill>
              <a:latin typeface="Times New Roman" pitchFamily="18" charset="0"/>
              <a:cs typeface="Times New Roman" pitchFamily="18" charset="0"/>
            </a:endParaRPr>
          </a:p>
        </p:txBody>
      </p:sp>
      <p:pic>
        <p:nvPicPr>
          <p:cNvPr id="14338" name="Picture 2" descr="C:\Users\hp\Downloads\Saved Pictures\maneger 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295400"/>
            <a:ext cx="8050085"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787400"/>
            <a:ext cx="251703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Registration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1177740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hp\Downloads\Saved Pictures\maneger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071266"/>
            <a:ext cx="8050085" cy="50548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609600"/>
            <a:ext cx="1662635"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Login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326117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INTRODUCTION</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5334000"/>
          </a:xfrm>
        </p:spPr>
        <p:txBody>
          <a:bodyPr>
            <a:normAutofit/>
          </a:bodyPr>
          <a:lstStyle/>
          <a:p>
            <a:r>
              <a:rPr lang="en-US" sz="2000" dirty="0">
                <a:solidFill>
                  <a:schemeClr val="tx1"/>
                </a:solidFill>
                <a:latin typeface="Times New Roman" pitchFamily="18" charset="0"/>
                <a:cs typeface="Times New Roman" pitchFamily="18" charset="0"/>
              </a:rPr>
              <a:t>ABC Telecom Ltd. is one of India’s major telecommunication service providers offering landline, mobile phone and Fiber optic broadband services across the country. Their customer services group is interested in providing a set of customer </a:t>
            </a:r>
            <a:r>
              <a:rPr lang="en-US" sz="2000" dirty="0" err="1">
                <a:solidFill>
                  <a:schemeClr val="tx1"/>
                </a:solidFill>
                <a:latin typeface="Times New Roman" pitchFamily="18" charset="0"/>
                <a:cs typeface="Times New Roman" pitchFamily="18" charset="0"/>
              </a:rPr>
              <a:t>redressal</a:t>
            </a:r>
            <a:r>
              <a:rPr lang="en-US" sz="2000" dirty="0">
                <a:solidFill>
                  <a:schemeClr val="tx1"/>
                </a:solidFill>
                <a:latin typeface="Times New Roman" pitchFamily="18" charset="0"/>
                <a:cs typeface="Times New Roman" pitchFamily="18" charset="0"/>
              </a:rPr>
              <a:t> services through the development of a new application using the state-of-art technologies such as Spring-boot for the </a:t>
            </a:r>
            <a:r>
              <a:rPr lang="en-US" sz="2000" dirty="0" smtClean="0">
                <a:solidFill>
                  <a:schemeClr val="tx1"/>
                </a:solidFill>
                <a:latin typeface="Times New Roman" pitchFamily="18" charset="0"/>
                <a:cs typeface="Times New Roman" pitchFamily="18" charset="0"/>
              </a:rPr>
              <a:t>development of </a:t>
            </a:r>
            <a:r>
              <a:rPr lang="en-US" sz="2000" dirty="0">
                <a:solidFill>
                  <a:schemeClr val="tx1"/>
                </a:solidFill>
                <a:latin typeface="Times New Roman" pitchFamily="18" charset="0"/>
                <a:cs typeface="Times New Roman" pitchFamily="18" charset="0"/>
              </a:rPr>
              <a:t>java-based services, and UI using Angular and integrate them suitably, so that all the necessary services are taken care of through this application. </a:t>
            </a:r>
          </a:p>
        </p:txBody>
      </p:sp>
      <p:sp>
        <p:nvSpPr>
          <p:cNvPr id="4" name="Rectangle 3"/>
          <p:cNvSpPr/>
          <p:nvPr/>
        </p:nvSpPr>
        <p:spPr>
          <a:xfrm>
            <a:off x="3515932" y="34671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ABC Telecom Ltd</a:t>
            </a:r>
            <a:endParaRPr lang="en-US" dirty="0"/>
          </a:p>
        </p:txBody>
      </p:sp>
      <p:sp>
        <p:nvSpPr>
          <p:cNvPr id="5" name="Oval 4"/>
          <p:cNvSpPr/>
          <p:nvPr/>
        </p:nvSpPr>
        <p:spPr>
          <a:xfrm>
            <a:off x="2247900" y="4580049"/>
            <a:ext cx="17526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Landline</a:t>
            </a:r>
            <a:endParaRPr lang="en-US" dirty="0">
              <a:latin typeface="Times New Roman" pitchFamily="18" charset="0"/>
              <a:cs typeface="Times New Roman" pitchFamily="18" charset="0"/>
            </a:endParaRPr>
          </a:p>
        </p:txBody>
      </p:sp>
      <p:sp>
        <p:nvSpPr>
          <p:cNvPr id="6" name="Oval 5"/>
          <p:cNvSpPr/>
          <p:nvPr/>
        </p:nvSpPr>
        <p:spPr>
          <a:xfrm>
            <a:off x="4125265" y="4581659"/>
            <a:ext cx="17526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Mobile Phone</a:t>
            </a:r>
            <a:endParaRPr lang="en-US" dirty="0">
              <a:latin typeface="Times New Roman" pitchFamily="18" charset="0"/>
              <a:cs typeface="Times New Roman" pitchFamily="18" charset="0"/>
            </a:endParaRPr>
          </a:p>
        </p:txBody>
      </p:sp>
      <p:sp>
        <p:nvSpPr>
          <p:cNvPr id="7" name="Oval 6"/>
          <p:cNvSpPr/>
          <p:nvPr/>
        </p:nvSpPr>
        <p:spPr>
          <a:xfrm>
            <a:off x="6096000" y="4618149"/>
            <a:ext cx="1752600" cy="1066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Broad band Services</a:t>
            </a:r>
            <a:endParaRPr lang="en-US" dirty="0">
              <a:latin typeface="Times New Roman" pitchFamily="18" charset="0"/>
              <a:cs typeface="Times New Roman" pitchFamily="18" charset="0"/>
            </a:endParaRPr>
          </a:p>
        </p:txBody>
      </p:sp>
      <p:cxnSp>
        <p:nvCxnSpPr>
          <p:cNvPr id="9" name="Straight Connector 8"/>
          <p:cNvCxnSpPr/>
          <p:nvPr/>
        </p:nvCxnSpPr>
        <p:spPr>
          <a:xfrm flipH="1">
            <a:off x="3276600" y="3752582"/>
            <a:ext cx="10668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26601" y="4000500"/>
            <a:ext cx="173999" cy="876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01565" y="3783169"/>
            <a:ext cx="1371600" cy="1116169"/>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895600" y="6021947"/>
            <a:ext cx="4495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Times New Roman" pitchFamily="18" charset="0"/>
                <a:cs typeface="Times New Roman" pitchFamily="18" charset="0"/>
              </a:rPr>
              <a:t>Customer </a:t>
            </a:r>
            <a:r>
              <a:rPr lang="en-US" dirty="0" err="1" smtClean="0">
                <a:latin typeface="Times New Roman" pitchFamily="18" charset="0"/>
                <a:cs typeface="Times New Roman" pitchFamily="18" charset="0"/>
              </a:rPr>
              <a:t>Redressal</a:t>
            </a:r>
            <a:r>
              <a:rPr lang="en-US" dirty="0" smtClean="0">
                <a:latin typeface="Times New Roman" pitchFamily="18" charset="0"/>
                <a:cs typeface="Times New Roman" pitchFamily="18" charset="0"/>
              </a:rPr>
              <a:t> Services</a:t>
            </a:r>
            <a:endParaRPr lang="en-US" dirty="0">
              <a:latin typeface="Times New Roman" pitchFamily="18" charset="0"/>
              <a:cs typeface="Times New Roman" pitchFamily="18" charset="0"/>
            </a:endParaRPr>
          </a:p>
        </p:txBody>
      </p:sp>
      <p:cxnSp>
        <p:nvCxnSpPr>
          <p:cNvPr id="21" name="Straight Connector 20"/>
          <p:cNvCxnSpPr/>
          <p:nvPr/>
        </p:nvCxnSpPr>
        <p:spPr>
          <a:xfrm>
            <a:off x="3276600" y="5867400"/>
            <a:ext cx="3581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0"/>
          </p:cNvCxnSpPr>
          <p:nvPr/>
        </p:nvCxnSpPr>
        <p:spPr>
          <a:xfrm>
            <a:off x="5143500" y="5867400"/>
            <a:ext cx="0" cy="1545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5723049"/>
            <a:ext cx="0" cy="144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858000" y="5684949"/>
            <a:ext cx="0" cy="18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143500" y="5724659"/>
            <a:ext cx="0" cy="142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2984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hp\Downloads\Saved Pictures\maneger 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995066"/>
            <a:ext cx="8050085" cy="51310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8000" y="533399"/>
            <a:ext cx="218181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Feedback</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534728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lstStyle/>
          <a:p>
            <a:r>
              <a:rPr lang="en-US" sz="3200" b="1" dirty="0" smtClean="0">
                <a:solidFill>
                  <a:schemeClr val="accent3">
                    <a:lumMod val="50000"/>
                  </a:schemeClr>
                </a:solidFill>
                <a:latin typeface="Times New Roman" pitchFamily="18" charset="0"/>
                <a:cs typeface="Times New Roman" pitchFamily="18" charset="0"/>
              </a:rPr>
              <a:t>ENGINEER PAGE</a:t>
            </a:r>
            <a:endParaRPr lang="en-US" sz="3200" b="1" dirty="0">
              <a:solidFill>
                <a:schemeClr val="accent3">
                  <a:lumMod val="50000"/>
                </a:schemeClr>
              </a:solidFill>
              <a:latin typeface="Times New Roman" pitchFamily="18" charset="0"/>
              <a:cs typeface="Times New Roman" pitchFamily="18" charset="0"/>
            </a:endParaRPr>
          </a:p>
        </p:txBody>
      </p:sp>
      <p:pic>
        <p:nvPicPr>
          <p:cNvPr id="17410" name="Picture 2" descr="C:\Users\hp\Downloads\Saved Pictures\engineer 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371600"/>
            <a:ext cx="8050085"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914398"/>
            <a:ext cx="251703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Registration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99717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hp\Downloads\Saved Pictures\engineer 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995065"/>
            <a:ext cx="8050085" cy="52533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533398"/>
            <a:ext cx="1662635"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Login Page</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0287403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hp\Downloads\Saved Pictures\engineer 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995065"/>
            <a:ext cx="8050085" cy="51771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33400" y="533399"/>
            <a:ext cx="2181816" cy="461665"/>
          </a:xfrm>
          <a:prstGeom prst="rect">
            <a:avLst/>
          </a:prstGeom>
          <a:noFill/>
        </p:spPr>
        <p:txBody>
          <a:bodyPr wrap="none" rtlCol="0">
            <a:spAutoFit/>
          </a:bodyPr>
          <a:lstStyle/>
          <a:p>
            <a:r>
              <a:rPr lang="en-US" sz="2400" b="1" dirty="0" smtClean="0">
                <a:solidFill>
                  <a:schemeClr val="bg2">
                    <a:lumMod val="50000"/>
                  </a:schemeClr>
                </a:solidFill>
                <a:latin typeface="Times New Roman" pitchFamily="18" charset="0"/>
                <a:cs typeface="Times New Roman" pitchFamily="18" charset="0"/>
              </a:rPr>
              <a:t>View Feedback</a:t>
            </a:r>
            <a:endParaRPr lang="en-US" sz="2400" b="1" dirty="0">
              <a:solidFill>
                <a:schemeClr val="bg2">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0733729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CONCLUSION</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r>
              <a:rPr lang="en-US" sz="2800" dirty="0" smtClean="0">
                <a:solidFill>
                  <a:schemeClr val="tx1"/>
                </a:solidFill>
                <a:latin typeface="Times New Roman" pitchFamily="18" charset="0"/>
                <a:cs typeface="Times New Roman" pitchFamily="18" charset="0"/>
              </a:rPr>
              <a:t>Application software has been computed successfully and was also tested successfully by passing all the test cases.</a:t>
            </a:r>
          </a:p>
          <a:p>
            <a:endParaRPr lang="en-US" sz="2800" dirty="0">
              <a:solidFill>
                <a:schemeClr val="tx1"/>
              </a:solidFill>
              <a:latin typeface="Times New Roman" pitchFamily="18" charset="0"/>
              <a:cs typeface="Times New Roman" pitchFamily="18" charset="0"/>
            </a:endParaRPr>
          </a:p>
          <a:p>
            <a:r>
              <a:rPr lang="en-US" sz="2800" dirty="0" smtClean="0">
                <a:solidFill>
                  <a:schemeClr val="tx1"/>
                </a:solidFill>
                <a:latin typeface="Times New Roman" pitchFamily="18" charset="0"/>
                <a:cs typeface="Times New Roman" pitchFamily="18" charset="0"/>
              </a:rPr>
              <a:t>It is user friendly and has required options, which can be utilized by the user to perform desired operations.</a:t>
            </a:r>
            <a:endParaRPr lang="en-US" sz="28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072799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2809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415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901521"/>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EXISTING SYSTEM</a:t>
            </a:r>
            <a:endParaRPr lang="en-US" sz="3200" b="1" dirty="0">
              <a:solidFill>
                <a:schemeClr val="accent3">
                  <a:lumMod val="75000"/>
                </a:schemeClr>
              </a:solidFill>
              <a:latin typeface="Times New Roman" pitchFamily="18" charset="0"/>
              <a:cs typeface="Times New Roman"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4038600"/>
            <a:ext cx="3200400" cy="213360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4038600"/>
            <a:ext cx="2143125" cy="21431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4010696"/>
            <a:ext cx="2862262" cy="2447925"/>
          </a:xfrm>
          <a:prstGeom prst="rect">
            <a:avLst/>
          </a:prstGeom>
        </p:spPr>
      </p:pic>
      <p:sp>
        <p:nvSpPr>
          <p:cNvPr id="12" name="TextBox 11"/>
          <p:cNvSpPr txBox="1"/>
          <p:nvPr/>
        </p:nvSpPr>
        <p:spPr>
          <a:xfrm>
            <a:off x="457200" y="1371600"/>
            <a:ext cx="7772400" cy="3108543"/>
          </a:xfrm>
          <a:prstGeom prst="rect">
            <a:avLst/>
          </a:prstGeom>
          <a:noFill/>
        </p:spPr>
        <p:txBody>
          <a:bodyPr wrap="square" rtlCol="0">
            <a:spAutoFit/>
          </a:bodyPr>
          <a:lstStyle/>
          <a:p>
            <a:pPr marL="285750" indent="-285750">
              <a:buFont typeface="Arial" pitchFamily="34" charset="0"/>
              <a:buChar char="•"/>
            </a:pPr>
            <a:r>
              <a:rPr lang="en-US" sz="2000" dirty="0" smtClean="0">
                <a:latin typeface="Times New Roman" pitchFamily="18" charset="0"/>
                <a:cs typeface="Times New Roman" pitchFamily="18" charset="0"/>
              </a:rPr>
              <a:t>In the existing system, people must go to the office for any kind of help.</a:t>
            </a:r>
          </a:p>
          <a:p>
            <a:pPr marL="285750" indent="-285750">
              <a:buFont typeface="Arial" pitchFamily="34" charset="0"/>
              <a:buChar char="•"/>
            </a:pPr>
            <a:endParaRPr lang="en-US" sz="2000" dirty="0">
              <a:latin typeface="Times New Roman" pitchFamily="18" charset="0"/>
              <a:cs typeface="Times New Roman" pitchFamily="18" charset="0"/>
            </a:endParaRPr>
          </a:p>
          <a:p>
            <a:pPr marL="285750" indent="-285750">
              <a:buFont typeface="Arial" pitchFamily="34" charset="0"/>
              <a:buChar char="•"/>
            </a:pPr>
            <a:r>
              <a:rPr lang="en-US" sz="2000" dirty="0" smtClean="0">
                <a:latin typeface="Times New Roman" pitchFamily="18" charset="0"/>
                <a:cs typeface="Times New Roman" pitchFamily="18" charset="0"/>
              </a:rPr>
              <a:t>The users can post their problems but cannot get the details of the problems and some other services.</a:t>
            </a:r>
          </a:p>
          <a:p>
            <a:pPr marL="285750" indent="-285750">
              <a:buFont typeface="Arial" pitchFamily="34" charset="0"/>
              <a:buChar char="•"/>
            </a:pPr>
            <a:endParaRPr lang="en-US" sz="2000" dirty="0">
              <a:latin typeface="Times New Roman" pitchFamily="18" charset="0"/>
              <a:cs typeface="Times New Roman" pitchFamily="18" charset="0"/>
            </a:endParaRPr>
          </a:p>
          <a:p>
            <a:pPr marL="285750" indent="-285750">
              <a:buFont typeface="Arial" pitchFamily="34" charset="0"/>
              <a:buChar char="•"/>
            </a:pPr>
            <a:r>
              <a:rPr lang="en-US" sz="2000" dirty="0" smtClean="0">
                <a:latin typeface="Times New Roman" pitchFamily="18" charset="0"/>
                <a:cs typeface="Times New Roman" pitchFamily="18" charset="0"/>
              </a:rPr>
              <a:t>This system doesn’t have much popularity and is not user friendly.</a:t>
            </a:r>
          </a:p>
          <a:p>
            <a:pPr marL="285750" indent="-285750">
              <a:buFont typeface="Arial" pitchFamily="34" charset="0"/>
              <a:buChar char="•"/>
            </a:pPr>
            <a:endParaRPr lang="en-US" sz="2000" dirty="0">
              <a:latin typeface="Times New Roman" pitchFamily="18" charset="0"/>
              <a:cs typeface="Times New Roman" pitchFamily="18" charset="0"/>
            </a:endParaRPr>
          </a:p>
          <a:p>
            <a:pPr marL="285750" indent="-285750">
              <a:buFont typeface="Arial" pitchFamily="34" charset="0"/>
              <a:buChar char="•"/>
            </a:pPr>
            <a:endParaRPr lang="en-US" dirty="0" smtClean="0"/>
          </a:p>
          <a:p>
            <a:pPr marL="285750" indent="-285750">
              <a:buFont typeface="Arial" pitchFamily="34" charset="0"/>
              <a:buChar char="•"/>
            </a:pPr>
            <a:endParaRPr lang="en-US" dirty="0"/>
          </a:p>
        </p:txBody>
      </p:sp>
    </p:spTree>
    <p:extLst>
      <p:ext uri="{BB962C8B-B14F-4D97-AF65-F5344CB8AC3E}">
        <p14:creationId xmlns:p14="http://schemas.microsoft.com/office/powerpoint/2010/main" val="77842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PROPOSED SYSTEM</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r>
              <a:rPr lang="en-US" sz="2000" dirty="0" smtClean="0">
                <a:solidFill>
                  <a:schemeClr val="tx1"/>
                </a:solidFill>
                <a:latin typeface="Times New Roman" pitchFamily="18" charset="0"/>
                <a:cs typeface="Times New Roman" pitchFamily="18" charset="0"/>
              </a:rPr>
              <a:t>In the proposed system, the user can raise their complaint through Online without going anywhere.  </a:t>
            </a:r>
          </a:p>
          <a:p>
            <a:endParaRPr lang="en-US" sz="2000" dirty="0" smtClean="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Customer can login into the portal and can view and track the complaints related to the services availed by them.</a:t>
            </a:r>
          </a:p>
          <a:p>
            <a:endParaRPr lang="en-US" sz="2000" dirty="0">
              <a:solidFill>
                <a:schemeClr val="tx1"/>
              </a:solidFill>
              <a:latin typeface="Times New Roman" pitchFamily="18" charset="0"/>
              <a:cs typeface="Times New Roman" pitchFamily="18" charset="0"/>
            </a:endParaRPr>
          </a:p>
          <a:p>
            <a:r>
              <a:rPr lang="en-US" sz="2000" dirty="0" smtClean="0">
                <a:solidFill>
                  <a:schemeClr val="tx1"/>
                </a:solidFill>
                <a:latin typeface="Times New Roman" pitchFamily="18" charset="0"/>
                <a:cs typeface="Times New Roman" pitchFamily="18" charset="0"/>
              </a:rPr>
              <a:t>Customer can give the feedback on the resolution of the complaint and based on that feedback, admin can take decision.</a:t>
            </a:r>
            <a:endParaRPr lang="en-US" sz="2000" dirty="0">
              <a:solidFill>
                <a:schemeClr val="tx1"/>
              </a:solidFill>
              <a:latin typeface="Times New Roman" pitchFamily="18" charset="0"/>
              <a:cs typeface="Times New Roman" pitchFamily="18" charset="0"/>
            </a:endParaRP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65600"/>
            <a:ext cx="3259646"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descr="C:\Users\hp\Downloads\download (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4103687"/>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52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20"/>
            <a:ext cx="8229600" cy="9144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FLOW DIAGRAM</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334000"/>
          </a:xfrm>
        </p:spPr>
        <p:txBody>
          <a:bodyPr/>
          <a:lstStyle/>
          <a:p>
            <a:endParaRPr lang="en-US" dirty="0"/>
          </a:p>
        </p:txBody>
      </p:sp>
      <p:sp>
        <p:nvSpPr>
          <p:cNvPr id="4" name="Oval 3"/>
          <p:cNvSpPr/>
          <p:nvPr/>
        </p:nvSpPr>
        <p:spPr>
          <a:xfrm>
            <a:off x="3657600" y="1066800"/>
            <a:ext cx="1219200" cy="6096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Times New Roman" pitchFamily="18" charset="0"/>
                <a:cs typeface="Times New Roman" pitchFamily="18" charset="0"/>
              </a:rPr>
              <a:t>Start</a:t>
            </a:r>
            <a:endParaRPr lang="en-US" dirty="0">
              <a:latin typeface="Times New Roman" pitchFamily="18" charset="0"/>
              <a:cs typeface="Times New Roman" pitchFamily="18" charset="0"/>
            </a:endParaRPr>
          </a:p>
        </p:txBody>
      </p:sp>
      <p:sp>
        <p:nvSpPr>
          <p:cNvPr id="5" name="Rounded Rectangle 4"/>
          <p:cNvSpPr/>
          <p:nvPr/>
        </p:nvSpPr>
        <p:spPr>
          <a:xfrm>
            <a:off x="660400" y="2362200"/>
            <a:ext cx="16002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Times New Roman" pitchFamily="18" charset="0"/>
                <a:cs typeface="Times New Roman" pitchFamily="18" charset="0"/>
              </a:rPr>
              <a:t>Admin</a:t>
            </a:r>
            <a:endParaRPr lang="en-US" dirty="0">
              <a:latin typeface="Times New Roman" pitchFamily="18" charset="0"/>
              <a:cs typeface="Times New Roman" pitchFamily="18" charset="0"/>
            </a:endParaRPr>
          </a:p>
        </p:txBody>
      </p:sp>
      <p:sp>
        <p:nvSpPr>
          <p:cNvPr id="6" name="Rounded Rectangle 5"/>
          <p:cNvSpPr/>
          <p:nvPr/>
        </p:nvSpPr>
        <p:spPr>
          <a:xfrm>
            <a:off x="2895600" y="2362200"/>
            <a:ext cx="15240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Times New Roman" pitchFamily="18" charset="0"/>
                <a:cs typeface="Times New Roman" pitchFamily="18" charset="0"/>
              </a:rPr>
              <a:t>Manager</a:t>
            </a:r>
            <a:endParaRPr lang="en-US" dirty="0">
              <a:latin typeface="Times New Roman" pitchFamily="18" charset="0"/>
              <a:cs typeface="Times New Roman" pitchFamily="18" charset="0"/>
            </a:endParaRPr>
          </a:p>
        </p:txBody>
      </p:sp>
      <p:sp>
        <p:nvSpPr>
          <p:cNvPr id="7" name="Rounded Rectangle 6"/>
          <p:cNvSpPr/>
          <p:nvPr/>
        </p:nvSpPr>
        <p:spPr>
          <a:xfrm>
            <a:off x="4953000" y="2362200"/>
            <a:ext cx="1645276"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Times New Roman" pitchFamily="18" charset="0"/>
                <a:cs typeface="Times New Roman" pitchFamily="18" charset="0"/>
              </a:rPr>
              <a:t>Engineer</a:t>
            </a:r>
            <a:endParaRPr lang="en-US" dirty="0">
              <a:latin typeface="Times New Roman" pitchFamily="18" charset="0"/>
              <a:cs typeface="Times New Roman" pitchFamily="18" charset="0"/>
            </a:endParaRPr>
          </a:p>
        </p:txBody>
      </p:sp>
      <p:sp>
        <p:nvSpPr>
          <p:cNvPr id="8" name="Rounded Rectangle 7"/>
          <p:cNvSpPr/>
          <p:nvPr/>
        </p:nvSpPr>
        <p:spPr>
          <a:xfrm>
            <a:off x="7010400" y="2362200"/>
            <a:ext cx="1524000" cy="5334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Times New Roman" pitchFamily="18" charset="0"/>
                <a:cs typeface="Times New Roman" pitchFamily="18" charset="0"/>
              </a:rPr>
              <a:t>Customer</a:t>
            </a:r>
            <a:endParaRPr lang="en-US" dirty="0">
              <a:latin typeface="Times New Roman" pitchFamily="18" charset="0"/>
              <a:cs typeface="Times New Roman" pitchFamily="18" charset="0"/>
            </a:endParaRPr>
          </a:p>
        </p:txBody>
      </p:sp>
      <p:sp>
        <p:nvSpPr>
          <p:cNvPr id="9" name="Rectangle 8"/>
          <p:cNvSpPr/>
          <p:nvPr/>
        </p:nvSpPr>
        <p:spPr>
          <a:xfrm>
            <a:off x="685800" y="3581400"/>
            <a:ext cx="1752600" cy="2057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Maintains the life cycle of Customer,</a:t>
            </a:r>
          </a:p>
          <a:p>
            <a:pPr algn="ctr"/>
            <a:r>
              <a:rPr lang="en-US" dirty="0" smtClean="0"/>
              <a:t>Manager and Engineer</a:t>
            </a:r>
            <a:endParaRPr lang="en-US" dirty="0"/>
          </a:p>
        </p:txBody>
      </p:sp>
      <p:sp>
        <p:nvSpPr>
          <p:cNvPr id="10" name="Rectangle 9"/>
          <p:cNvSpPr/>
          <p:nvPr/>
        </p:nvSpPr>
        <p:spPr>
          <a:xfrm>
            <a:off x="2705100" y="3581400"/>
            <a:ext cx="2019300" cy="2590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View all the Tickets and Status.</a:t>
            </a:r>
          </a:p>
          <a:p>
            <a:pPr algn="ctr"/>
            <a:r>
              <a:rPr lang="en-US" dirty="0" smtClean="0"/>
              <a:t>Assign Complaints to different Engineers.</a:t>
            </a:r>
          </a:p>
          <a:p>
            <a:pPr algn="ctr"/>
            <a:r>
              <a:rPr lang="en-US" dirty="0" smtClean="0"/>
              <a:t>View Customer Feedback.</a:t>
            </a:r>
          </a:p>
        </p:txBody>
      </p:sp>
      <p:sp>
        <p:nvSpPr>
          <p:cNvPr id="11" name="Rectangle 10"/>
          <p:cNvSpPr/>
          <p:nvPr/>
        </p:nvSpPr>
        <p:spPr>
          <a:xfrm>
            <a:off x="4953000" y="3581400"/>
            <a:ext cx="1676400" cy="2590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View and work on complaints and assign the new status.</a:t>
            </a:r>
          </a:p>
          <a:p>
            <a:pPr algn="ctr"/>
            <a:r>
              <a:rPr lang="en-US" dirty="0" smtClean="0"/>
              <a:t>View the customer feedback.</a:t>
            </a:r>
            <a:endParaRPr lang="en-US" dirty="0"/>
          </a:p>
        </p:txBody>
      </p:sp>
      <p:sp>
        <p:nvSpPr>
          <p:cNvPr id="12" name="Rectangle 11"/>
          <p:cNvSpPr/>
          <p:nvPr/>
        </p:nvSpPr>
        <p:spPr>
          <a:xfrm>
            <a:off x="7086600" y="3581400"/>
            <a:ext cx="1371600" cy="2057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Can raise and track the complaints and provide feedback.</a:t>
            </a:r>
            <a:endParaRPr lang="en-US" dirty="0"/>
          </a:p>
        </p:txBody>
      </p:sp>
      <p:cxnSp>
        <p:nvCxnSpPr>
          <p:cNvPr id="14" name="Straight Connector 13"/>
          <p:cNvCxnSpPr>
            <a:stCxn id="5" idx="2"/>
          </p:cNvCxnSpPr>
          <p:nvPr/>
        </p:nvCxnSpPr>
        <p:spPr>
          <a:xfrm>
            <a:off x="1460500" y="2895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2"/>
          </p:cNvCxnSpPr>
          <p:nvPr/>
        </p:nvCxnSpPr>
        <p:spPr>
          <a:xfrm>
            <a:off x="3657600" y="2895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2"/>
          </p:cNvCxnSpPr>
          <p:nvPr/>
        </p:nvCxnSpPr>
        <p:spPr>
          <a:xfrm>
            <a:off x="5775638" y="2895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2" idx="0"/>
          </p:cNvCxnSpPr>
          <p:nvPr/>
        </p:nvCxnSpPr>
        <p:spPr>
          <a:xfrm>
            <a:off x="7772400" y="2895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4" idx="4"/>
          </p:cNvCxnSpPr>
          <p:nvPr/>
        </p:nvCxnSpPr>
        <p:spPr>
          <a:xfrm flipH="1">
            <a:off x="1676400" y="1676400"/>
            <a:ext cx="25908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 idx="4"/>
          </p:cNvCxnSpPr>
          <p:nvPr/>
        </p:nvCxnSpPr>
        <p:spPr>
          <a:xfrm flipH="1">
            <a:off x="3714750" y="1676400"/>
            <a:ext cx="55245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4"/>
          </p:cNvCxnSpPr>
          <p:nvPr/>
        </p:nvCxnSpPr>
        <p:spPr>
          <a:xfrm>
            <a:off x="4267200" y="1676400"/>
            <a:ext cx="13716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4" idx="4"/>
          </p:cNvCxnSpPr>
          <p:nvPr/>
        </p:nvCxnSpPr>
        <p:spPr>
          <a:xfrm>
            <a:off x="4267200" y="1676400"/>
            <a:ext cx="3200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048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lstStyle/>
          <a:p>
            <a:pPr algn="l"/>
            <a:r>
              <a:rPr lang="en-US" sz="3600" b="1" dirty="0" smtClean="0">
                <a:solidFill>
                  <a:schemeClr val="accent3">
                    <a:lumMod val="75000"/>
                  </a:schemeClr>
                </a:solidFill>
                <a:latin typeface="Times New Roman" pitchFamily="18" charset="0"/>
                <a:cs typeface="Times New Roman" pitchFamily="18" charset="0"/>
              </a:rPr>
              <a:t>REQUIREMENS</a:t>
            </a:r>
            <a:endParaRPr lang="en-US" sz="36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906963"/>
          </a:xfrm>
        </p:spPr>
        <p:txBody>
          <a:bodyPr>
            <a:normAutofit/>
          </a:bodyPr>
          <a:lstStyle/>
          <a:p>
            <a:r>
              <a:rPr lang="en-US" sz="2000" dirty="0">
                <a:solidFill>
                  <a:schemeClr val="tx1"/>
                </a:solidFill>
                <a:latin typeface="Times New Roman" pitchFamily="18" charset="0"/>
                <a:cs typeface="Times New Roman" pitchFamily="18" charset="0"/>
              </a:rPr>
              <a:t>Front-End: </a:t>
            </a:r>
            <a:r>
              <a:rPr lang="en-US" sz="2000" dirty="0" smtClean="0">
                <a:solidFill>
                  <a:schemeClr val="tx1"/>
                </a:solidFill>
                <a:latin typeface="Times New Roman" pitchFamily="18" charset="0"/>
                <a:cs typeface="Times New Roman" pitchFamily="18" charset="0"/>
              </a:rPr>
              <a:t>Angular</a:t>
            </a:r>
          </a:p>
          <a:p>
            <a:r>
              <a:rPr lang="en-US" sz="2000" dirty="0" smtClean="0">
                <a:solidFill>
                  <a:schemeClr val="tx1"/>
                </a:solidFill>
                <a:latin typeface="Times New Roman" pitchFamily="18" charset="0"/>
                <a:cs typeface="Times New Roman" pitchFamily="18" charset="0"/>
              </a:rPr>
              <a:t>Server-side</a:t>
            </a:r>
            <a:r>
              <a:rPr lang="en-US" sz="2000" dirty="0">
                <a:solidFill>
                  <a:schemeClr val="tx1"/>
                </a:solidFill>
                <a:latin typeface="Times New Roman" pitchFamily="18" charset="0"/>
                <a:cs typeface="Times New Roman" pitchFamily="18" charset="0"/>
              </a:rPr>
              <a:t>: Spring </a:t>
            </a:r>
            <a:r>
              <a:rPr lang="en-US" sz="2000" dirty="0" smtClean="0">
                <a:solidFill>
                  <a:schemeClr val="tx1"/>
                </a:solidFill>
                <a:latin typeface="Times New Roman" pitchFamily="18" charset="0"/>
                <a:cs typeface="Times New Roman" pitchFamily="18" charset="0"/>
              </a:rPr>
              <a:t>Boot</a:t>
            </a:r>
          </a:p>
          <a:p>
            <a:r>
              <a:rPr lang="en-US" sz="2000" dirty="0" smtClean="0">
                <a:solidFill>
                  <a:schemeClr val="tx1"/>
                </a:solidFill>
                <a:latin typeface="Times New Roman" pitchFamily="18" charset="0"/>
                <a:cs typeface="Times New Roman" pitchFamily="18" charset="0"/>
              </a:rPr>
              <a:t>Back-end</a:t>
            </a:r>
            <a:r>
              <a:rPr lang="en-US" sz="2000" dirty="0">
                <a:solidFill>
                  <a:schemeClr val="tx1"/>
                </a:solidFill>
                <a:latin typeface="Times New Roman" pitchFamily="18" charset="0"/>
                <a:cs typeface="Times New Roman" pitchFamily="18" charset="0"/>
              </a:rPr>
              <a:t>: MYSQL, </a:t>
            </a:r>
            <a:r>
              <a:rPr lang="en-US" sz="2000" dirty="0" smtClean="0">
                <a:solidFill>
                  <a:schemeClr val="tx1"/>
                </a:solidFill>
                <a:latin typeface="Times New Roman" pitchFamily="18" charset="0"/>
                <a:cs typeface="Times New Roman" pitchFamily="18" charset="0"/>
              </a:rPr>
              <a:t>Hibernate</a:t>
            </a:r>
          </a:p>
          <a:p>
            <a:r>
              <a:rPr lang="en-US" sz="2000" dirty="0" smtClean="0">
                <a:solidFill>
                  <a:schemeClr val="tx1"/>
                </a:solidFill>
                <a:latin typeface="Times New Roman" pitchFamily="18" charset="0"/>
                <a:cs typeface="Times New Roman" pitchFamily="18" charset="0"/>
              </a:rPr>
              <a:t>Server</a:t>
            </a:r>
            <a:r>
              <a:rPr lang="en-US" sz="2000" dirty="0">
                <a:solidFill>
                  <a:schemeClr val="tx1"/>
                </a:solidFill>
                <a:latin typeface="Times New Roman" pitchFamily="18" charset="0"/>
                <a:cs typeface="Times New Roman" pitchFamily="18" charset="0"/>
              </a:rPr>
              <a:t>: Tomcat </a:t>
            </a:r>
          </a:p>
        </p:txBody>
      </p:sp>
      <p:pic>
        <p:nvPicPr>
          <p:cNvPr id="22533" name="Picture 5" descr="Online Grievance Redressal Mechanism Complaint Redress - Grievance Redressal Mechanism Clipart (750x679), Png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670" y="2438400"/>
            <a:ext cx="4419600" cy="4001212"/>
          </a:xfrm>
          <a:prstGeom prst="rect">
            <a:avLst/>
          </a:prstGeom>
          <a:noFill/>
          <a:extLst>
            <a:ext uri="{909E8E84-426E-40DD-AFC4-6F175D3DCCD1}">
              <a14:hiddenFill xmlns:a14="http://schemas.microsoft.com/office/drawing/2010/main">
                <a:solidFill>
                  <a:srgbClr val="FFFFFF"/>
                </a:solidFill>
              </a14:hiddenFill>
            </a:ext>
          </a:extLst>
        </p:spPr>
      </p:pic>
      <p:pic>
        <p:nvPicPr>
          <p:cNvPr id="22537" name="Picture 9" descr="Angular (web framework)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2233" y="3927166"/>
            <a:ext cx="1321305" cy="1041028"/>
          </a:xfrm>
          <a:prstGeom prst="rect">
            <a:avLst/>
          </a:prstGeom>
          <a:noFill/>
          <a:extLst>
            <a:ext uri="{909E8E84-426E-40DD-AFC4-6F175D3DCCD1}">
              <a14:hiddenFill xmlns:a14="http://schemas.microsoft.com/office/drawing/2010/main">
                <a:solidFill>
                  <a:srgbClr val="FFFFFF"/>
                </a:solidFill>
              </a14:hiddenFill>
            </a:ext>
          </a:extLst>
        </p:spPr>
      </p:pic>
      <p:pic>
        <p:nvPicPr>
          <p:cNvPr id="22541" name="Picture 13" descr="MySQL: How to Write a Query That Returns the Top Records in a Group | by  Casey McMullen | Towards Data Scien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8270" y="2438400"/>
            <a:ext cx="914400" cy="814203"/>
          </a:xfrm>
          <a:prstGeom prst="rect">
            <a:avLst/>
          </a:prstGeom>
          <a:noFill/>
          <a:extLst>
            <a:ext uri="{909E8E84-426E-40DD-AFC4-6F175D3DCCD1}">
              <a14:hiddenFill xmlns:a14="http://schemas.microsoft.com/office/drawing/2010/main">
                <a:solidFill>
                  <a:srgbClr val="FFFFFF"/>
                </a:solidFill>
              </a14:hiddenFill>
            </a:ext>
          </a:extLst>
        </p:spPr>
      </p:pic>
      <p:pic>
        <p:nvPicPr>
          <p:cNvPr id="22542" name="Picture 14" descr="C:\Users\hp\Downloads\downloa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7902" y="2974300"/>
            <a:ext cx="838200" cy="754141"/>
          </a:xfrm>
          <a:prstGeom prst="rect">
            <a:avLst/>
          </a:prstGeom>
          <a:noFill/>
          <a:extLst>
            <a:ext uri="{909E8E84-426E-40DD-AFC4-6F175D3DCCD1}">
              <a14:hiddenFill xmlns:a14="http://schemas.microsoft.com/office/drawing/2010/main">
                <a:solidFill>
                  <a:srgbClr val="FFFFFF"/>
                </a:solidFill>
              </a14:hiddenFill>
            </a:ext>
          </a:extLst>
        </p:spPr>
      </p:pic>
      <p:pic>
        <p:nvPicPr>
          <p:cNvPr id="22543" name="Picture 15" descr="C:\Users\hp\Downloads\download (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07598" y="4059083"/>
            <a:ext cx="807672" cy="777194"/>
          </a:xfrm>
          <a:prstGeom prst="rect">
            <a:avLst/>
          </a:prstGeom>
          <a:noFill/>
          <a:extLst>
            <a:ext uri="{909E8E84-426E-40DD-AFC4-6F175D3DCCD1}">
              <a14:hiddenFill xmlns:a14="http://schemas.microsoft.com/office/drawing/2010/main">
                <a:solidFill>
                  <a:srgbClr val="FFFFFF"/>
                </a:solidFill>
              </a14:hiddenFill>
            </a:ext>
          </a:extLst>
        </p:spPr>
      </p:pic>
      <p:pic>
        <p:nvPicPr>
          <p:cNvPr id="22544" name="Picture 16" descr="C:\Users\hp\Downloads\download (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2974301"/>
            <a:ext cx="733978" cy="754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0140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382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ASSUMPTIONS</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r>
              <a:rPr lang="en-US" sz="2000" dirty="0" smtClean="0">
                <a:solidFill>
                  <a:schemeClr val="tx1"/>
                </a:solidFill>
                <a:latin typeface="Times New Roman" pitchFamily="18" charset="0"/>
                <a:cs typeface="Times New Roman" pitchFamily="18" charset="0"/>
              </a:rPr>
              <a:t>Each User(Admin, Customer, Manager, Engineer) must have  a valid Email and Password.</a:t>
            </a:r>
          </a:p>
          <a:p>
            <a:r>
              <a:rPr lang="en-US" sz="2000" dirty="0" smtClean="0">
                <a:solidFill>
                  <a:schemeClr val="tx1"/>
                </a:solidFill>
                <a:latin typeface="Times New Roman" pitchFamily="18" charset="0"/>
                <a:cs typeface="Times New Roman" pitchFamily="18" charset="0"/>
              </a:rPr>
              <a:t>Customer must be login to the system to raise their complaints.</a:t>
            </a:r>
          </a:p>
          <a:p>
            <a:r>
              <a:rPr lang="en-US" sz="2000" dirty="0" smtClean="0">
                <a:solidFill>
                  <a:schemeClr val="tx1"/>
                </a:solidFill>
                <a:latin typeface="Times New Roman" pitchFamily="18" charset="0"/>
                <a:cs typeface="Times New Roman" pitchFamily="18" charset="0"/>
              </a:rPr>
              <a:t>Only Admin can delete and update the records.</a:t>
            </a:r>
          </a:p>
          <a:p>
            <a:r>
              <a:rPr lang="en-US" sz="2000" dirty="0" smtClean="0">
                <a:solidFill>
                  <a:schemeClr val="tx1"/>
                </a:solidFill>
                <a:latin typeface="Times New Roman" pitchFamily="18" charset="0"/>
                <a:cs typeface="Times New Roman" pitchFamily="18" charset="0"/>
              </a:rPr>
              <a:t>Managers can assign and view the complaints of the customers. </a:t>
            </a:r>
            <a:endParaRPr lang="en-US" sz="2000" dirty="0">
              <a:solidFill>
                <a:schemeClr val="tx1"/>
              </a:solidFill>
              <a:latin typeface="Times New Roman" pitchFamily="18" charset="0"/>
              <a:cs typeface="Times New Roman" pitchFamily="18" charset="0"/>
            </a:endParaRPr>
          </a:p>
        </p:txBody>
      </p:sp>
      <p:pic>
        <p:nvPicPr>
          <p:cNvPr id="23555" name="Picture 3" descr="C:\Users\hp\Downloads\download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894786"/>
            <a:ext cx="2514600" cy="2466304"/>
          </a:xfrm>
          <a:prstGeom prst="rect">
            <a:avLst/>
          </a:prstGeom>
          <a:noFill/>
          <a:extLst>
            <a:ext uri="{909E8E84-426E-40DD-AFC4-6F175D3DCCD1}">
              <a14:hiddenFill xmlns:a14="http://schemas.microsoft.com/office/drawing/2010/main">
                <a:solidFill>
                  <a:srgbClr val="FFFFFF"/>
                </a:solidFill>
              </a14:hiddenFill>
            </a:ext>
          </a:extLst>
        </p:spPr>
      </p:pic>
      <p:pic>
        <p:nvPicPr>
          <p:cNvPr id="23559" name="Picture 7" descr="Complain Cartoon Images – Browse 1,386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158" y="4079211"/>
            <a:ext cx="2876334" cy="2601980"/>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flipH="1">
            <a:off x="5071473" y="3975038"/>
            <a:ext cx="1055073" cy="762000"/>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 name="TextBox 6"/>
          <p:cNvSpPr txBox="1"/>
          <p:nvPr/>
        </p:nvSpPr>
        <p:spPr>
          <a:xfrm>
            <a:off x="5021031" y="4095310"/>
            <a:ext cx="1098378" cy="369332"/>
          </a:xfrm>
          <a:prstGeom prst="rect">
            <a:avLst/>
          </a:prstGeom>
          <a:noFill/>
        </p:spPr>
        <p:txBody>
          <a:bodyPr wrap="none" rtlCol="0">
            <a:spAutoFit/>
          </a:bodyPr>
          <a:lstStyle/>
          <a:p>
            <a:r>
              <a:rPr lang="en-US" dirty="0" smtClean="0"/>
              <a:t>Manager</a:t>
            </a:r>
            <a:endParaRPr lang="en-US" dirty="0"/>
          </a:p>
        </p:txBody>
      </p:sp>
      <p:sp>
        <p:nvSpPr>
          <p:cNvPr id="8" name="Cube 7"/>
          <p:cNvSpPr/>
          <p:nvPr/>
        </p:nvSpPr>
        <p:spPr>
          <a:xfrm>
            <a:off x="5853989" y="3421315"/>
            <a:ext cx="1464476" cy="55372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46476" y="3513510"/>
            <a:ext cx="1375698" cy="369332"/>
          </a:xfrm>
          <a:prstGeom prst="rect">
            <a:avLst/>
          </a:prstGeom>
          <a:noFill/>
        </p:spPr>
        <p:txBody>
          <a:bodyPr wrap="none" rtlCol="0">
            <a:spAutoFit/>
          </a:bodyPr>
          <a:lstStyle/>
          <a:p>
            <a:r>
              <a:rPr lang="en-US" dirty="0" smtClean="0"/>
              <a:t>Complaints</a:t>
            </a:r>
            <a:endParaRPr lang="en-US" dirty="0"/>
          </a:p>
        </p:txBody>
      </p:sp>
      <p:cxnSp>
        <p:nvCxnSpPr>
          <p:cNvPr id="12" name="Straight Arrow Connector 11"/>
          <p:cNvCxnSpPr>
            <a:stCxn id="6" idx="0"/>
            <a:endCxn id="8" idx="3"/>
          </p:cNvCxnSpPr>
          <p:nvPr/>
        </p:nvCxnSpPr>
        <p:spPr>
          <a:xfrm flipV="1">
            <a:off x="6123273" y="3975038"/>
            <a:ext cx="393739"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781800" y="3975038"/>
            <a:ext cx="440374" cy="4896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98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lstStyle/>
          <a:p>
            <a:pPr algn="l"/>
            <a:r>
              <a:rPr lang="en-US" sz="3200" b="1" dirty="0" smtClean="0">
                <a:solidFill>
                  <a:schemeClr val="accent3">
                    <a:lumMod val="75000"/>
                  </a:schemeClr>
                </a:solidFill>
                <a:latin typeface="Times New Roman" pitchFamily="18" charset="0"/>
                <a:cs typeface="Times New Roman" pitchFamily="18" charset="0"/>
              </a:rPr>
              <a:t>ADVANTAGES</a:t>
            </a:r>
            <a:endParaRPr lang="en-US" sz="3200" b="1" dirty="0">
              <a:solidFill>
                <a:schemeClr val="accent3">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525963"/>
          </a:xfrm>
        </p:spPr>
        <p:txBody>
          <a:bodyPr>
            <a:normAutofit/>
          </a:bodyPr>
          <a:lstStyle/>
          <a:p>
            <a:r>
              <a:rPr lang="en-US" dirty="0" smtClean="0">
                <a:solidFill>
                  <a:schemeClr val="tx1"/>
                </a:solidFill>
                <a:latin typeface="Times New Roman" pitchFamily="18" charset="0"/>
                <a:cs typeface="Times New Roman" pitchFamily="18" charset="0"/>
              </a:rPr>
              <a:t>Digital Complaint Records</a:t>
            </a:r>
          </a:p>
          <a:p>
            <a:r>
              <a:rPr lang="en-US" dirty="0" smtClean="0">
                <a:solidFill>
                  <a:schemeClr val="tx1"/>
                </a:solidFill>
                <a:latin typeface="Times New Roman" pitchFamily="18" charset="0"/>
                <a:cs typeface="Times New Roman" pitchFamily="18" charset="0"/>
              </a:rPr>
              <a:t>Less Time Consuming</a:t>
            </a:r>
          </a:p>
          <a:p>
            <a:r>
              <a:rPr lang="en-US" dirty="0" smtClean="0">
                <a:solidFill>
                  <a:schemeClr val="tx1"/>
                </a:solidFill>
                <a:latin typeface="Times New Roman" pitchFamily="18" charset="0"/>
                <a:cs typeface="Times New Roman" pitchFamily="18" charset="0"/>
              </a:rPr>
              <a:t>Complaint resolved in short period of time</a:t>
            </a:r>
          </a:p>
          <a:p>
            <a:r>
              <a:rPr lang="en-US" dirty="0" smtClean="0">
                <a:solidFill>
                  <a:schemeClr val="tx1"/>
                </a:solidFill>
                <a:latin typeface="Times New Roman" pitchFamily="18" charset="0"/>
                <a:cs typeface="Times New Roman" pitchFamily="18" charset="0"/>
              </a:rPr>
              <a:t>Reduce the cost of poor quality</a:t>
            </a:r>
          </a:p>
          <a:p>
            <a:endParaRPr lang="en-US" dirty="0">
              <a:solidFill>
                <a:schemeClr val="tx1"/>
              </a:solidFill>
              <a:latin typeface="Times New Roman" pitchFamily="18" charset="0"/>
              <a:cs typeface="Times New Roman" pitchFamily="18" charset="0"/>
            </a:endParaRPr>
          </a:p>
        </p:txBody>
      </p:sp>
      <p:pic>
        <p:nvPicPr>
          <p:cNvPr id="29701" name="Picture 5" descr="30-work-from-home-jobs-that-pay-weekl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124199"/>
            <a:ext cx="3429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046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1153</TotalTime>
  <Words>495</Words>
  <Application>Microsoft Office PowerPoint</Application>
  <PresentationFormat>On-screen Show (4:3)</PresentationFormat>
  <Paragraphs>112</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Executive</vt:lpstr>
      <vt:lpstr>COMPLAINT REDRESSAL SYSTEM</vt:lpstr>
      <vt:lpstr>GROUP MEMBERS</vt:lpstr>
      <vt:lpstr>INTRODUCTION</vt:lpstr>
      <vt:lpstr>EXISTING SYSTEM</vt:lpstr>
      <vt:lpstr>PROPOSED SYSTEM</vt:lpstr>
      <vt:lpstr>FLOW DIAGRAM</vt:lpstr>
      <vt:lpstr>REQUIREMENS</vt:lpstr>
      <vt:lpstr>ASSUMPTIONS</vt:lpstr>
      <vt:lpstr>ADVANTAGES</vt:lpstr>
      <vt:lpstr>DATABASE DESIGN SCHEMA</vt:lpstr>
      <vt:lpstr>DATA DIRECTORY</vt:lpstr>
      <vt:lpstr>PowerPoint Presentation</vt:lpstr>
      <vt:lpstr>PowerPoint Presentation</vt:lpstr>
      <vt:lpstr>TESTING</vt:lpstr>
      <vt:lpstr>PowerPoint Presentation</vt:lpstr>
      <vt:lpstr>HOME PAGE</vt:lpstr>
      <vt:lpstr>ADMIN PAGE</vt:lpstr>
      <vt:lpstr>PowerPoint Presentation</vt:lpstr>
      <vt:lpstr>PowerPoint Presentation</vt:lpstr>
      <vt:lpstr>PowerPoint Presentation</vt:lpstr>
      <vt:lpstr>CUSTOMER PAGE</vt:lpstr>
      <vt:lpstr>PowerPoint Presentation</vt:lpstr>
      <vt:lpstr>PowerPoint Presentation</vt:lpstr>
      <vt:lpstr>PowerPoint Presentation</vt:lpstr>
      <vt:lpstr>PowerPoint Presentation</vt:lpstr>
      <vt:lpstr>PowerPoint Presentation</vt:lpstr>
      <vt:lpstr>PowerPoint Presentation</vt:lpstr>
      <vt:lpstr>MANAGER PAGE</vt:lpstr>
      <vt:lpstr>PowerPoint Presentation</vt:lpstr>
      <vt:lpstr>PowerPoint Presentation</vt:lpstr>
      <vt:lpstr>ENGINEER PAGE</vt:lpstr>
      <vt:lpstr>PowerPoint Presentation</vt:lpstr>
      <vt:lpstr>PowerPoint Presentation</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54</cp:revision>
  <dcterms:created xsi:type="dcterms:W3CDTF">2022-05-10T07:07:27Z</dcterms:created>
  <dcterms:modified xsi:type="dcterms:W3CDTF">2022-05-11T17:31:34Z</dcterms:modified>
</cp:coreProperties>
</file>